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9"/>
  </p:notesMasterIdLst>
  <p:sldIdLst>
    <p:sldId id="257" r:id="rId2"/>
    <p:sldId id="258" r:id="rId3"/>
    <p:sldId id="274" r:id="rId4"/>
    <p:sldId id="285" r:id="rId5"/>
    <p:sldId id="275" r:id="rId6"/>
    <p:sldId id="286" r:id="rId7"/>
    <p:sldId id="287" r:id="rId8"/>
    <p:sldId id="288" r:id="rId9"/>
    <p:sldId id="289" r:id="rId10"/>
    <p:sldId id="290" r:id="rId11"/>
    <p:sldId id="291" r:id="rId12"/>
    <p:sldId id="292" r:id="rId13"/>
    <p:sldId id="293" r:id="rId14"/>
    <p:sldId id="294" r:id="rId15"/>
    <p:sldId id="295" r:id="rId16"/>
    <p:sldId id="296" r:id="rId17"/>
    <p:sldId id="29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309" autoAdjust="0"/>
    <p:restoredTop sz="94660"/>
  </p:normalViewPr>
  <p:slideViewPr>
    <p:cSldViewPr>
      <p:cViewPr varScale="1">
        <p:scale>
          <a:sx n="64" d="100"/>
          <a:sy n="64" d="100"/>
        </p:scale>
        <p:origin x="-136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7C942C-E557-4C82-A4F2-A2A26AB5F415}" type="datetimeFigureOut">
              <a:rPr lang="en-US" smtClean="0"/>
              <a:pPr/>
              <a:t>5/2/2020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167459-A46D-477A-9824-79D6240E1DB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33D22177-99D7-4EFE-9F9F-4ED3DA778E83}" type="datetimeFigureOut">
              <a:rPr lang="en-US" smtClean="0"/>
              <a:pPr/>
              <a:t>5/2/2020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D836A7D6-8288-4F27-AB48-9836F1C09A3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D22177-99D7-4EFE-9F9F-4ED3DA778E83}"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6A7D6-8288-4F27-AB48-9836F1C09A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D22177-99D7-4EFE-9F9F-4ED3DA778E83}"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6A7D6-8288-4F27-AB48-9836F1C09A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3D22177-99D7-4EFE-9F9F-4ED3DA778E83}" type="datetimeFigureOut">
              <a:rPr lang="en-US" smtClean="0"/>
              <a:pPr/>
              <a:t>5/2/2020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D836A7D6-8288-4F27-AB48-9836F1C09A3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33D22177-99D7-4EFE-9F9F-4ED3DA778E83}" type="datetimeFigureOut">
              <a:rPr lang="en-US" smtClean="0"/>
              <a:pPr/>
              <a:t>5/2/2020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D836A7D6-8288-4F27-AB48-9836F1C09A31}"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33D22177-99D7-4EFE-9F9F-4ED3DA778E83}" type="datetimeFigureOut">
              <a:rPr lang="en-US" smtClean="0"/>
              <a:pPr/>
              <a:t>5/2/2020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836A7D6-8288-4F27-AB48-9836F1C09A3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33D22177-99D7-4EFE-9F9F-4ED3DA778E83}"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D836A7D6-8288-4F27-AB48-9836F1C09A31}"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3D22177-99D7-4EFE-9F9F-4ED3DA778E83}" type="datetimeFigureOut">
              <a:rPr lang="en-US" smtClean="0"/>
              <a:pPr/>
              <a:t>5/2/2020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6A7D6-8288-4F27-AB48-9836F1C09A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3D22177-99D7-4EFE-9F9F-4ED3DA778E83}" type="datetimeFigureOut">
              <a:rPr lang="en-US" smtClean="0"/>
              <a:pPr/>
              <a:t>5/2/2020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6A7D6-8288-4F27-AB48-9836F1C09A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3D22177-99D7-4EFE-9F9F-4ED3DA778E83}" type="datetimeFigureOut">
              <a:rPr lang="en-US" smtClean="0"/>
              <a:pPr/>
              <a:t>5/2/2020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6A7D6-8288-4F27-AB48-9836F1C09A3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33D22177-99D7-4EFE-9F9F-4ED3DA778E83}"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836A7D6-8288-4F27-AB48-9836F1C09A31}"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3D22177-99D7-4EFE-9F9F-4ED3DA778E83}" type="datetimeFigureOut">
              <a:rPr lang="en-US" smtClean="0"/>
              <a:pPr/>
              <a:t>5/2/2020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836A7D6-8288-4F27-AB48-9836F1C09A31}"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latin typeface="Bell Gothic Std Light" pitchFamily="34" charset="0"/>
                <a:cs typeface="Arabic Typesetting" pitchFamily="66" charset="-78"/>
              </a:rPr>
              <a:t>JOURNALISM</a:t>
            </a:r>
            <a:endParaRPr lang="en-US" sz="5400" dirty="0">
              <a:latin typeface="Bell Gothic Std Light" pitchFamily="34" charset="0"/>
              <a:cs typeface="Arabic Typesetting" pitchFamily="66"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PRINCIPLES OF </a:t>
            </a:r>
            <a:r>
              <a:rPr lang="en-US" dirty="0" smtClean="0"/>
              <a:t>JOURNALISM</a:t>
            </a:r>
            <a:endParaRPr lang="en-US" dirty="0"/>
          </a:p>
        </p:txBody>
      </p:sp>
      <p:sp>
        <p:nvSpPr>
          <p:cNvPr id="2" name="Content Placeholder 1"/>
          <p:cNvSpPr>
            <a:spLocks noGrp="1"/>
          </p:cNvSpPr>
          <p:nvPr>
            <p:ph idx="1"/>
          </p:nvPr>
        </p:nvSpPr>
        <p:spPr>
          <a:xfrm>
            <a:off x="228600" y="1524000"/>
            <a:ext cx="8686800" cy="5334000"/>
          </a:xfrm>
        </p:spPr>
        <p:txBody>
          <a:bodyPr>
            <a:normAutofit/>
          </a:bodyPr>
          <a:lstStyle/>
          <a:p>
            <a:pPr algn="just" fontAlgn="base"/>
            <a:r>
              <a:rPr lang="en-US" sz="2800" dirty="0" smtClean="0"/>
              <a:t> It must provide a forum for public criticism and </a:t>
            </a:r>
            <a:r>
              <a:rPr lang="en-US" sz="2800" dirty="0" smtClean="0"/>
              <a:t>compromise</a:t>
            </a:r>
          </a:p>
          <a:p>
            <a:pPr algn="just" fontAlgn="base"/>
            <a:r>
              <a:rPr lang="en-US" sz="2800" dirty="0" smtClean="0"/>
              <a:t>The </a:t>
            </a:r>
            <a:r>
              <a:rPr lang="en-US" sz="2800" dirty="0" smtClean="0"/>
              <a:t>news media are the common carriers of public discussion, and this responsibility forms a basis for our special privileges. This discussion serves society best when it is informed by facts rather than prejudice and supposition.</a:t>
            </a:r>
            <a:endParaRPr lang="en-US" sz="2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PRINCIPLES OF </a:t>
            </a:r>
            <a:r>
              <a:rPr lang="en-US" dirty="0" smtClean="0"/>
              <a:t>JOURNALISM</a:t>
            </a:r>
            <a:endParaRPr lang="en-US" dirty="0"/>
          </a:p>
        </p:txBody>
      </p:sp>
      <p:sp>
        <p:nvSpPr>
          <p:cNvPr id="2" name="Content Placeholder 1"/>
          <p:cNvSpPr>
            <a:spLocks noGrp="1"/>
          </p:cNvSpPr>
          <p:nvPr>
            <p:ph idx="1"/>
          </p:nvPr>
        </p:nvSpPr>
        <p:spPr>
          <a:xfrm>
            <a:off x="228600" y="1524000"/>
            <a:ext cx="8686800" cy="5334000"/>
          </a:xfrm>
        </p:spPr>
        <p:txBody>
          <a:bodyPr>
            <a:normAutofit/>
          </a:bodyPr>
          <a:lstStyle/>
          <a:p>
            <a:pPr algn="just" fontAlgn="base"/>
            <a:r>
              <a:rPr lang="en-US" sz="2800" dirty="0" smtClean="0"/>
              <a:t> It must strive to make the significant interesting and </a:t>
            </a:r>
            <a:r>
              <a:rPr lang="en-US" sz="2800" dirty="0" smtClean="0"/>
              <a:t>relevant</a:t>
            </a:r>
          </a:p>
          <a:p>
            <a:pPr algn="just" fontAlgn="base"/>
            <a:r>
              <a:rPr lang="en-US" sz="2800" dirty="0" smtClean="0"/>
              <a:t>It </a:t>
            </a:r>
            <a:r>
              <a:rPr lang="en-US" sz="2800" dirty="0" smtClean="0"/>
              <a:t>should do more than gather an audience or catalogue the </a:t>
            </a:r>
            <a:r>
              <a:rPr lang="en-US" sz="2800" dirty="0" err="1" smtClean="0"/>
              <a:t>important.it</a:t>
            </a:r>
            <a:r>
              <a:rPr lang="en-US" sz="2800" dirty="0" smtClean="0"/>
              <a:t> must strive to make the significant interesting and </a:t>
            </a:r>
            <a:r>
              <a:rPr lang="en-US" sz="2800" dirty="0" err="1" smtClean="0"/>
              <a:t>relevant.journalist</a:t>
            </a:r>
            <a:r>
              <a:rPr lang="en-US" sz="2800" dirty="0" smtClean="0"/>
              <a:t> must continually ask what information has most value to citizens and in what form</a:t>
            </a:r>
            <a:endParaRPr lang="en-US" sz="2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PRINCIPLES OF </a:t>
            </a:r>
            <a:r>
              <a:rPr lang="en-US" dirty="0" smtClean="0"/>
              <a:t>JOURNALISM</a:t>
            </a:r>
            <a:endParaRPr lang="en-US" dirty="0"/>
          </a:p>
        </p:txBody>
      </p:sp>
      <p:sp>
        <p:nvSpPr>
          <p:cNvPr id="2" name="Content Placeholder 1"/>
          <p:cNvSpPr>
            <a:spLocks noGrp="1"/>
          </p:cNvSpPr>
          <p:nvPr>
            <p:ph idx="1"/>
          </p:nvPr>
        </p:nvSpPr>
        <p:spPr>
          <a:xfrm>
            <a:off x="228600" y="1524000"/>
            <a:ext cx="8686800" cy="5334000"/>
          </a:xfrm>
        </p:spPr>
        <p:txBody>
          <a:bodyPr>
            <a:normAutofit/>
          </a:bodyPr>
          <a:lstStyle/>
          <a:p>
            <a:pPr algn="just" fontAlgn="base"/>
            <a:r>
              <a:rPr lang="en-US" sz="2800" dirty="0" smtClean="0"/>
              <a:t> It must keep the news comprehensive and </a:t>
            </a:r>
            <a:r>
              <a:rPr lang="en-US" sz="2800" dirty="0" smtClean="0"/>
              <a:t>proportional</a:t>
            </a:r>
          </a:p>
          <a:p>
            <a:pPr algn="just" fontAlgn="base"/>
            <a:r>
              <a:rPr lang="en-US" sz="2800" dirty="0" smtClean="0"/>
              <a:t>Keeping </a:t>
            </a:r>
            <a:r>
              <a:rPr lang="en-US" sz="2800" dirty="0" smtClean="0"/>
              <a:t>news in proportion and not leaving important things out are also cornerstones of </a:t>
            </a:r>
            <a:r>
              <a:rPr lang="en-US" sz="2800" dirty="0" err="1" smtClean="0"/>
              <a:t>truthfullness</a:t>
            </a:r>
            <a:r>
              <a:rPr lang="en-US" sz="2800" dirty="0" smtClean="0"/>
              <a:t>. journalism </a:t>
            </a:r>
            <a:r>
              <a:rPr lang="en-US" sz="2800" dirty="0" smtClean="0"/>
              <a:t>is a form of cartography: it </a:t>
            </a:r>
            <a:r>
              <a:rPr lang="en-US" sz="2800" dirty="0" smtClean="0"/>
              <a:t>creates </a:t>
            </a:r>
            <a:r>
              <a:rPr lang="en-US" sz="2800" dirty="0" smtClean="0"/>
              <a:t>a map for citizens to navigate society.</a:t>
            </a:r>
            <a:endParaRPr lang="en-US" sz="2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eaLnBrk="1" hangingPunct="1"/>
            <a:r>
              <a:rPr lang="en-US" smtClean="0"/>
              <a:t>Functions of Journalism</a:t>
            </a:r>
          </a:p>
        </p:txBody>
      </p:sp>
      <p:sp>
        <p:nvSpPr>
          <p:cNvPr id="9219" name="Rectangle 3"/>
          <p:cNvSpPr>
            <a:spLocks noGrp="1" noChangeArrowheads="1"/>
          </p:cNvSpPr>
          <p:nvPr>
            <p:ph type="body" idx="1"/>
          </p:nvPr>
        </p:nvSpPr>
        <p:spPr/>
        <p:txBody>
          <a:bodyPr/>
          <a:lstStyle/>
          <a:p>
            <a:pPr eaLnBrk="1" hangingPunct="1">
              <a:buFont typeface="Wingdings" pitchFamily="2" charset="2"/>
              <a:buNone/>
            </a:pPr>
            <a:r>
              <a:rPr lang="en-US" sz="3200" smtClean="0"/>
              <a:t>1. Inform the public through the news coverage</a:t>
            </a:r>
          </a:p>
          <a:p>
            <a:pPr eaLnBrk="1" hangingPunct="1">
              <a:buFont typeface="Wingdings" pitchFamily="2" charset="2"/>
              <a:buNone/>
            </a:pPr>
            <a:r>
              <a:rPr lang="en-US" sz="3200" smtClean="0"/>
              <a:t>2.Influence and mold the public opinion</a:t>
            </a:r>
          </a:p>
          <a:p>
            <a:pPr eaLnBrk="1" hangingPunct="1">
              <a:buFont typeface="Wingdings" pitchFamily="2" charset="2"/>
              <a:buNone/>
            </a:pPr>
            <a:r>
              <a:rPr lang="en-US" sz="3200" smtClean="0"/>
              <a:t>3. Amuse or entertain the public</a:t>
            </a:r>
          </a:p>
          <a:p>
            <a:pPr eaLnBrk="1" hangingPunct="1">
              <a:buFont typeface="Wingdings" pitchFamily="2" charset="2"/>
              <a:buNone/>
            </a:pPr>
            <a:r>
              <a:rPr lang="en-US" sz="3200" smtClean="0"/>
              <a:t>4. Serve and promote community welfare as a whole</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r>
              <a:rPr lang="en-US" b="1" dirty="0" smtClean="0"/>
              <a:t>Quality journalism</a:t>
            </a:r>
            <a:endParaRPr lang="en-US" dirty="0" smtClean="0"/>
          </a:p>
        </p:txBody>
      </p:sp>
      <p:sp>
        <p:nvSpPr>
          <p:cNvPr id="9219" name="Rectangle 3"/>
          <p:cNvSpPr>
            <a:spLocks noGrp="1" noChangeArrowheads="1"/>
          </p:cNvSpPr>
          <p:nvPr>
            <p:ph type="body" idx="1"/>
          </p:nvPr>
        </p:nvSpPr>
        <p:spPr/>
        <p:txBody>
          <a:bodyPr/>
          <a:lstStyle/>
          <a:p>
            <a:pPr algn="just"/>
            <a:r>
              <a:rPr lang="en-US" b="1" dirty="0" smtClean="0"/>
              <a:t>Quality journalism</a:t>
            </a:r>
            <a:r>
              <a:rPr lang="en-US" dirty="0" smtClean="0"/>
              <a:t> is a self-explanatory thing: it is genuinely good </a:t>
            </a:r>
            <a:r>
              <a:rPr lang="en-US" b="1" dirty="0" smtClean="0"/>
              <a:t>journalism</a:t>
            </a:r>
            <a:r>
              <a:rPr lang="en-US" dirty="0" smtClean="0"/>
              <a:t>. </a:t>
            </a:r>
            <a:endParaRPr lang="en-US" dirty="0" smtClean="0"/>
          </a:p>
          <a:p>
            <a:pPr algn="just"/>
            <a:r>
              <a:rPr lang="en-US" dirty="0" smtClean="0"/>
              <a:t>A</a:t>
            </a:r>
            <a:r>
              <a:rPr lang="en-US" dirty="0" smtClean="0"/>
              <a:t> </a:t>
            </a:r>
            <a:r>
              <a:rPr lang="en-US" b="1" dirty="0" smtClean="0"/>
              <a:t>journalist</a:t>
            </a:r>
            <a:r>
              <a:rPr lang="en-US" dirty="0" smtClean="0"/>
              <a:t> that incorporates all of their principles and criteria into their work, expressing who they are as well as telling their story thoroughly, would be considered a great </a:t>
            </a:r>
            <a:r>
              <a:rPr lang="en-US" b="1" dirty="0" smtClean="0"/>
              <a:t>journalist</a:t>
            </a:r>
            <a:r>
              <a:rPr lang="en-US" dirty="0" smtClean="0"/>
              <a:t> in most cases.</a:t>
            </a:r>
            <a:endParaRPr lang="en-US" sz="3200" dirty="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r>
              <a:rPr lang="en-US" b="1" dirty="0" smtClean="0"/>
              <a:t>Yellow </a:t>
            </a:r>
            <a:r>
              <a:rPr lang="en-US" b="1" dirty="0" smtClean="0"/>
              <a:t>journalism</a:t>
            </a:r>
            <a:endParaRPr lang="en-US" dirty="0" smtClean="0"/>
          </a:p>
        </p:txBody>
      </p:sp>
      <p:sp>
        <p:nvSpPr>
          <p:cNvPr id="9219" name="Rectangle 3"/>
          <p:cNvSpPr>
            <a:spLocks noGrp="1" noChangeArrowheads="1"/>
          </p:cNvSpPr>
          <p:nvPr>
            <p:ph type="body" idx="1"/>
          </p:nvPr>
        </p:nvSpPr>
        <p:spPr/>
        <p:txBody>
          <a:bodyPr/>
          <a:lstStyle/>
          <a:p>
            <a:pPr algn="just"/>
            <a:r>
              <a:rPr lang="en-US" dirty="0" smtClean="0"/>
              <a:t>Yellow journalism is also known as sensationalism and it is writing which emphasizes exaggerated claims or rumors.</a:t>
            </a:r>
          </a:p>
          <a:p>
            <a:pPr algn="just"/>
            <a:r>
              <a:rPr lang="en-US" dirty="0" smtClean="0"/>
              <a:t>Yellow </a:t>
            </a:r>
            <a:r>
              <a:rPr lang="en-US" dirty="0" smtClean="0"/>
              <a:t>journalism which highlights little or no legitimate well-researched news and instead uses eye-catching headlines to sell more newspapers.</a:t>
            </a:r>
            <a:endParaRPr lang="en-US" sz="3200"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r>
              <a:rPr lang="en-US" b="1" dirty="0" smtClean="0"/>
              <a:t>Popular journalism</a:t>
            </a:r>
            <a:endParaRPr lang="en-US" dirty="0" smtClean="0"/>
          </a:p>
        </p:txBody>
      </p:sp>
      <p:sp>
        <p:nvSpPr>
          <p:cNvPr id="9219" name="Rectangle 3"/>
          <p:cNvSpPr>
            <a:spLocks noGrp="1" noChangeArrowheads="1"/>
          </p:cNvSpPr>
          <p:nvPr>
            <p:ph type="body" idx="1"/>
          </p:nvPr>
        </p:nvSpPr>
        <p:spPr/>
        <p:txBody>
          <a:bodyPr>
            <a:normAutofit fontScale="92500" lnSpcReduction="10000"/>
          </a:bodyPr>
          <a:lstStyle/>
          <a:p>
            <a:pPr algn="just"/>
            <a:r>
              <a:rPr lang="en-US" dirty="0" smtClean="0"/>
              <a:t>It is defined as follows: "pop journalism: an art of entertainment — without that invisible line, separating entertainment and arts so often from each other</a:t>
            </a:r>
            <a:r>
              <a:rPr lang="en-US" dirty="0" smtClean="0"/>
              <a:t>.</a:t>
            </a:r>
          </a:p>
          <a:p>
            <a:pPr algn="just"/>
            <a:r>
              <a:rPr lang="en-US" dirty="0" smtClean="0"/>
              <a:t>It is a hybrid genre, interlinking journalistic and literary approaches, characterized by using a first-person narrative. Its style is more literary than journalistic, emphasizing "truth" over strict "facts," and subjectivity instead of objectivity, aesthetic pleasure instead of sobriety. </a:t>
            </a:r>
            <a:endParaRPr lang="en-US" sz="3200"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r>
              <a:rPr lang="en-US" b="1" dirty="0" smtClean="0"/>
              <a:t>Embedded </a:t>
            </a:r>
            <a:r>
              <a:rPr lang="en-US" b="1" dirty="0" smtClean="0"/>
              <a:t>journalism</a:t>
            </a:r>
            <a:endParaRPr lang="en-US" dirty="0" smtClean="0"/>
          </a:p>
        </p:txBody>
      </p:sp>
      <p:sp>
        <p:nvSpPr>
          <p:cNvPr id="9219" name="Rectangle 3"/>
          <p:cNvSpPr>
            <a:spLocks noGrp="1" noChangeArrowheads="1"/>
          </p:cNvSpPr>
          <p:nvPr>
            <p:ph type="body" idx="1"/>
          </p:nvPr>
        </p:nvSpPr>
        <p:spPr/>
        <p:txBody>
          <a:bodyPr>
            <a:normAutofit/>
          </a:bodyPr>
          <a:lstStyle/>
          <a:p>
            <a:pPr algn="just"/>
            <a:r>
              <a:rPr lang="en-US" b="1" dirty="0" smtClean="0"/>
              <a:t>Embedded journalism</a:t>
            </a:r>
            <a:r>
              <a:rPr lang="en-US" dirty="0" smtClean="0"/>
              <a:t> refers to news reporters being attached to military units involved in armed conflicts. </a:t>
            </a:r>
            <a:endParaRPr lang="en-US" dirty="0" smtClean="0"/>
          </a:p>
          <a:p>
            <a:pPr algn="just"/>
            <a:r>
              <a:rPr lang="en-US" dirty="0" smtClean="0"/>
              <a:t>While </a:t>
            </a:r>
            <a:r>
              <a:rPr lang="en-US" dirty="0" smtClean="0"/>
              <a:t>the term could be applied to many historical interactions between </a:t>
            </a:r>
            <a:r>
              <a:rPr lang="en-US" b="1" dirty="0" smtClean="0"/>
              <a:t>journalists</a:t>
            </a:r>
            <a:r>
              <a:rPr lang="en-US" dirty="0" smtClean="0"/>
              <a:t> and military personnel, it first came to be used in the media coverage of the 2003 invasion of Iraq.</a:t>
            </a:r>
            <a:endParaRPr lang="en-US" sz="3200"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Definitions</a:t>
            </a:r>
            <a:endParaRPr lang="en-US" dirty="0"/>
          </a:p>
        </p:txBody>
      </p:sp>
      <p:sp>
        <p:nvSpPr>
          <p:cNvPr id="2" name="Content Placeholder 1"/>
          <p:cNvSpPr>
            <a:spLocks noGrp="1"/>
          </p:cNvSpPr>
          <p:nvPr>
            <p:ph idx="1"/>
          </p:nvPr>
        </p:nvSpPr>
        <p:spPr/>
        <p:txBody>
          <a:bodyPr>
            <a:normAutofit fontScale="92500"/>
          </a:bodyPr>
          <a:lstStyle/>
          <a:p>
            <a:pPr algn="just" fontAlgn="base"/>
            <a:r>
              <a:rPr lang="en-US" dirty="0" smtClean="0">
                <a:latin typeface="Times New Roman" pitchFamily="18" charset="0"/>
                <a:cs typeface="Times New Roman" pitchFamily="18" charset="0"/>
              </a:rPr>
              <a:t> </a:t>
            </a:r>
            <a:r>
              <a:rPr lang="en-US" sz="2800" dirty="0" smtClean="0"/>
              <a:t>Journalism is gathering, processing and dissemination of news and information related to the news to an audience. </a:t>
            </a:r>
            <a:endParaRPr lang="en-US" sz="2800" dirty="0" smtClean="0"/>
          </a:p>
          <a:p>
            <a:pPr algn="just" fontAlgn="base"/>
            <a:r>
              <a:rPr lang="en-US" sz="2800" dirty="0" smtClean="0"/>
              <a:t>The </a:t>
            </a:r>
            <a:r>
              <a:rPr lang="en-US" sz="2800" dirty="0" smtClean="0"/>
              <a:t>word applies to both the method of inquiring for news and the literary style which is used to disseminate it. </a:t>
            </a:r>
            <a:endParaRPr lang="en-US" sz="2800" dirty="0" smtClean="0"/>
          </a:p>
          <a:p>
            <a:pPr algn="just" fontAlgn="base"/>
            <a:r>
              <a:rPr lang="en-US" sz="2800" dirty="0" smtClean="0"/>
              <a:t> </a:t>
            </a:r>
            <a:r>
              <a:rPr lang="en-US" sz="2800" dirty="0" smtClean="0"/>
              <a:t>The media through which journalism is conducted vary diversely to include content published via newspapers and magazines (print), television and radio, and their digital versions published through digital media- news websites and applications.</a:t>
            </a:r>
            <a:endParaRPr lang="en-US" sz="3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Definitions</a:t>
            </a:r>
            <a:endParaRPr lang="en-US" dirty="0"/>
          </a:p>
        </p:txBody>
      </p:sp>
      <p:sp>
        <p:nvSpPr>
          <p:cNvPr id="2" name="Content Placeholder 1"/>
          <p:cNvSpPr>
            <a:spLocks noGrp="1"/>
          </p:cNvSpPr>
          <p:nvPr>
            <p:ph idx="1"/>
          </p:nvPr>
        </p:nvSpPr>
        <p:spPr/>
        <p:txBody>
          <a:bodyPr>
            <a:normAutofit lnSpcReduction="10000"/>
          </a:bodyPr>
          <a:lstStyle/>
          <a:p>
            <a:pPr algn="just" fontAlgn="base"/>
            <a:r>
              <a:rPr lang="en-US" sz="2800" dirty="0" smtClean="0"/>
              <a:t>In a democratic society, however, access to free information plays a central role in creating a system of checks and balance, and in distributing power equally amongst governments, businesses individuals and other media sources, which adhere to journalistic standards, can also be service to ordinary citizens, by empowering them with the tools</a:t>
            </a:r>
            <a:r>
              <a:rPr lang="en-US" sz="2800" dirty="0" smtClean="0"/>
              <a:t>.</a:t>
            </a:r>
          </a:p>
          <a:p>
            <a:pPr algn="just" fontAlgn="base"/>
            <a:r>
              <a:rPr lang="en-US" sz="3000" dirty="0" smtClean="0">
                <a:latin typeface="Times New Roman" pitchFamily="18" charset="0"/>
                <a:cs typeface="Times New Roman" pitchFamily="18" charset="0"/>
              </a:rPr>
              <a:t>The role and status of journalism, along with that of the mass media, has undergone profound changes over the last two decades with the advance digital technology and publication of news on the internet.</a:t>
            </a:r>
            <a:endParaRPr lang="en-US" sz="3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Definitions</a:t>
            </a:r>
            <a:endParaRPr lang="en-US" dirty="0"/>
          </a:p>
        </p:txBody>
      </p:sp>
      <p:sp>
        <p:nvSpPr>
          <p:cNvPr id="2" name="Content Placeholder 1"/>
          <p:cNvSpPr>
            <a:spLocks noGrp="1"/>
          </p:cNvSpPr>
          <p:nvPr>
            <p:ph idx="1"/>
          </p:nvPr>
        </p:nvSpPr>
        <p:spPr/>
        <p:txBody>
          <a:bodyPr>
            <a:normAutofit/>
          </a:bodyPr>
          <a:lstStyle/>
          <a:p>
            <a:pPr algn="just" fontAlgn="base"/>
            <a:r>
              <a:rPr lang="en-US" sz="2800" dirty="0" smtClean="0"/>
              <a:t>Journalism is the activity of gathering, assessing, creating, and presenting news and information. </a:t>
            </a:r>
            <a:endParaRPr lang="en-US" sz="2800" dirty="0" smtClean="0"/>
          </a:p>
          <a:p>
            <a:pPr algn="just" fontAlgn="base"/>
            <a:r>
              <a:rPr lang="en-US" sz="3000" dirty="0" smtClean="0">
                <a:latin typeface="Times New Roman" pitchFamily="18" charset="0"/>
                <a:cs typeface="Times New Roman" pitchFamily="18" charset="0"/>
              </a:rPr>
              <a:t>The purpose of journalism is that to provide citizens with the information they need to make the best possible decisions about their lives, their communities, their societies, and their governments.</a:t>
            </a:r>
            <a:endParaRPr lang="en-US" sz="3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PRINCIPLES OF </a:t>
            </a:r>
            <a:r>
              <a:rPr lang="en-US" dirty="0" smtClean="0"/>
              <a:t>JOURNALISM</a:t>
            </a:r>
            <a:endParaRPr lang="en-US" dirty="0"/>
          </a:p>
        </p:txBody>
      </p:sp>
      <p:sp>
        <p:nvSpPr>
          <p:cNvPr id="2" name="Content Placeholder 1"/>
          <p:cNvSpPr>
            <a:spLocks noGrp="1"/>
          </p:cNvSpPr>
          <p:nvPr>
            <p:ph idx="1"/>
          </p:nvPr>
        </p:nvSpPr>
        <p:spPr>
          <a:xfrm>
            <a:off x="228600" y="1524000"/>
            <a:ext cx="8686800" cy="5334000"/>
          </a:xfrm>
        </p:spPr>
        <p:txBody>
          <a:bodyPr>
            <a:normAutofit/>
          </a:bodyPr>
          <a:lstStyle/>
          <a:p>
            <a:pPr algn="just" fontAlgn="base"/>
            <a:r>
              <a:rPr lang="en-US" sz="2800" dirty="0" smtClean="0"/>
              <a:t>Journalism’s first obligation is to the </a:t>
            </a:r>
            <a:r>
              <a:rPr lang="en-US" sz="2800" dirty="0" smtClean="0"/>
              <a:t>truth. </a:t>
            </a:r>
          </a:p>
          <a:p>
            <a:pPr algn="just" fontAlgn="base"/>
            <a:r>
              <a:rPr lang="en-US" sz="2800" dirty="0" smtClean="0"/>
              <a:t>Democracy </a:t>
            </a:r>
            <a:r>
              <a:rPr lang="en-US" sz="2800" dirty="0" smtClean="0"/>
              <a:t>depends on citizens having reliable, accurate facts put in a meaningful context. </a:t>
            </a:r>
            <a:endParaRPr lang="en-US" sz="2800" dirty="0" smtClean="0"/>
          </a:p>
          <a:p>
            <a:pPr algn="just" fontAlgn="base"/>
            <a:r>
              <a:rPr lang="en-US" sz="2800" dirty="0" smtClean="0"/>
              <a:t>Journalism </a:t>
            </a:r>
            <a:r>
              <a:rPr lang="en-US" sz="2800" dirty="0" smtClean="0"/>
              <a:t>does not pursue truth in an absolute or philosophical sense, but it can and must pursue it is a practical sense. </a:t>
            </a:r>
            <a:endParaRPr lang="en-US" sz="2800" dirty="0" smtClean="0"/>
          </a:p>
          <a:p>
            <a:pPr algn="just" fontAlgn="base"/>
            <a:r>
              <a:rPr lang="en-US" sz="2800" dirty="0" smtClean="0"/>
              <a:t>This </a:t>
            </a:r>
            <a:r>
              <a:rPr lang="en-US" sz="2800" dirty="0" smtClean="0"/>
              <a:t>‘journalistic truth’ is a process that begins with the professional discipline of assembling and verifying facts. Then Journalists try to convey a fair and reliable account of their meaning, valid for now, subject to further investigation.</a:t>
            </a:r>
            <a:endParaRPr lang="en-US" sz="2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PRINCIPLES OF </a:t>
            </a:r>
            <a:r>
              <a:rPr lang="en-US" dirty="0" smtClean="0"/>
              <a:t>JOURNALISM</a:t>
            </a:r>
            <a:endParaRPr lang="en-US" dirty="0"/>
          </a:p>
        </p:txBody>
      </p:sp>
      <p:sp>
        <p:nvSpPr>
          <p:cNvPr id="2" name="Content Placeholder 1"/>
          <p:cNvSpPr>
            <a:spLocks noGrp="1"/>
          </p:cNvSpPr>
          <p:nvPr>
            <p:ph idx="1"/>
          </p:nvPr>
        </p:nvSpPr>
        <p:spPr>
          <a:xfrm>
            <a:off x="228600" y="1524000"/>
            <a:ext cx="8686800" cy="5334000"/>
          </a:xfrm>
        </p:spPr>
        <p:txBody>
          <a:bodyPr>
            <a:normAutofit/>
          </a:bodyPr>
          <a:lstStyle/>
          <a:p>
            <a:pPr algn="just" fontAlgn="base"/>
            <a:r>
              <a:rPr lang="en-US" sz="2800" dirty="0" smtClean="0"/>
              <a:t>Its first loyalty is to </a:t>
            </a:r>
            <a:r>
              <a:rPr lang="en-US" sz="2800" dirty="0" smtClean="0"/>
              <a:t>citizens</a:t>
            </a:r>
          </a:p>
          <a:p>
            <a:pPr algn="just" fontAlgn="base"/>
            <a:r>
              <a:rPr lang="en-US" sz="2800" dirty="0" smtClean="0"/>
              <a:t>While </a:t>
            </a:r>
            <a:r>
              <a:rPr lang="en-US" sz="2800" dirty="0" smtClean="0"/>
              <a:t>news organizations answer to many constituencies, including advertisers and shareholders, the Journalists in those organizations must maintain allegiance to citizens and the larger public interest above any other if they are to provide the news without fear or favor.</a:t>
            </a:r>
            <a:endParaRPr lang="en-US"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PRINCIPLES OF </a:t>
            </a:r>
            <a:r>
              <a:rPr lang="en-US" dirty="0" smtClean="0"/>
              <a:t>JOURNALISM</a:t>
            </a:r>
            <a:endParaRPr lang="en-US" dirty="0"/>
          </a:p>
        </p:txBody>
      </p:sp>
      <p:sp>
        <p:nvSpPr>
          <p:cNvPr id="2" name="Content Placeholder 1"/>
          <p:cNvSpPr>
            <a:spLocks noGrp="1"/>
          </p:cNvSpPr>
          <p:nvPr>
            <p:ph idx="1"/>
          </p:nvPr>
        </p:nvSpPr>
        <p:spPr>
          <a:xfrm>
            <a:off x="228600" y="1524000"/>
            <a:ext cx="8686800" cy="5334000"/>
          </a:xfrm>
        </p:spPr>
        <p:txBody>
          <a:bodyPr>
            <a:normAutofit/>
          </a:bodyPr>
          <a:lstStyle/>
          <a:p>
            <a:pPr algn="just" fontAlgn="base"/>
            <a:r>
              <a:rPr lang="en-US" sz="2800" dirty="0" smtClean="0"/>
              <a:t>Its essence is a discipline of </a:t>
            </a:r>
            <a:r>
              <a:rPr lang="en-US" sz="2800" dirty="0" smtClean="0"/>
              <a:t>verification</a:t>
            </a:r>
          </a:p>
          <a:p>
            <a:pPr algn="just" fontAlgn="base"/>
            <a:r>
              <a:rPr lang="en-US" sz="2800" dirty="0" smtClean="0"/>
              <a:t>Journalists </a:t>
            </a:r>
            <a:r>
              <a:rPr lang="en-US" sz="2800" dirty="0" smtClean="0"/>
              <a:t>rely on a professional discipline for verifying information. When the concept of objectivity originally evolved, it did not imply that Journalists are free of bias. It called, rather, for a consistent method of testing information- a transparent approach to evidence- precisely so that personal and cultural biases would not undermine the accuracy of their work.</a:t>
            </a:r>
            <a:endParaRPr lang="en-US" sz="2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PRINCIPLES OF </a:t>
            </a:r>
            <a:r>
              <a:rPr lang="en-US" dirty="0" smtClean="0"/>
              <a:t>JOURNALISM</a:t>
            </a:r>
            <a:endParaRPr lang="en-US" dirty="0"/>
          </a:p>
        </p:txBody>
      </p:sp>
      <p:sp>
        <p:nvSpPr>
          <p:cNvPr id="2" name="Content Placeholder 1"/>
          <p:cNvSpPr>
            <a:spLocks noGrp="1"/>
          </p:cNvSpPr>
          <p:nvPr>
            <p:ph idx="1"/>
          </p:nvPr>
        </p:nvSpPr>
        <p:spPr>
          <a:xfrm>
            <a:off x="228600" y="1524000"/>
            <a:ext cx="8686800" cy="5334000"/>
          </a:xfrm>
        </p:spPr>
        <p:txBody>
          <a:bodyPr>
            <a:normAutofit/>
          </a:bodyPr>
          <a:lstStyle/>
          <a:p>
            <a:pPr algn="just" fontAlgn="base"/>
            <a:r>
              <a:rPr lang="en-US" sz="2800" dirty="0" smtClean="0"/>
              <a:t> Its practitioners must maintain an independence from those they </a:t>
            </a:r>
            <a:r>
              <a:rPr lang="en-US" sz="2800" dirty="0" smtClean="0"/>
              <a:t>cover</a:t>
            </a:r>
          </a:p>
          <a:p>
            <a:pPr algn="just" fontAlgn="base"/>
            <a:r>
              <a:rPr lang="en-US" sz="2800" dirty="0" smtClean="0"/>
              <a:t>Independence </a:t>
            </a:r>
            <a:r>
              <a:rPr lang="en-US" sz="2800" dirty="0" smtClean="0"/>
              <a:t>is an underlying requirement journalism, a cornerstone of its reliability. Independence of spirit and mind, rather than neutrality, is the principle journalists must keep in focus.</a:t>
            </a:r>
            <a:endParaRPr lang="en-US" sz="2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PRINCIPLES OF </a:t>
            </a:r>
            <a:r>
              <a:rPr lang="en-US" dirty="0" smtClean="0"/>
              <a:t>JOURNALISM</a:t>
            </a:r>
            <a:endParaRPr lang="en-US" dirty="0"/>
          </a:p>
        </p:txBody>
      </p:sp>
      <p:sp>
        <p:nvSpPr>
          <p:cNvPr id="2" name="Content Placeholder 1"/>
          <p:cNvSpPr>
            <a:spLocks noGrp="1"/>
          </p:cNvSpPr>
          <p:nvPr>
            <p:ph idx="1"/>
          </p:nvPr>
        </p:nvSpPr>
        <p:spPr>
          <a:xfrm>
            <a:off x="228600" y="1524000"/>
            <a:ext cx="8686800" cy="5334000"/>
          </a:xfrm>
        </p:spPr>
        <p:txBody>
          <a:bodyPr>
            <a:normAutofit/>
          </a:bodyPr>
          <a:lstStyle/>
          <a:p>
            <a:pPr algn="just" fontAlgn="base"/>
            <a:r>
              <a:rPr lang="en-US" sz="2800" dirty="0" smtClean="0"/>
              <a:t> It must serve as an independent monitor of </a:t>
            </a:r>
            <a:r>
              <a:rPr lang="en-US" sz="2800" dirty="0" smtClean="0"/>
              <a:t>power</a:t>
            </a:r>
            <a:endParaRPr lang="en-US" sz="2800" dirty="0" smtClean="0"/>
          </a:p>
          <a:p>
            <a:pPr algn="just" fontAlgn="base"/>
            <a:r>
              <a:rPr lang="en-US" sz="2800" dirty="0" smtClean="0"/>
              <a:t> </a:t>
            </a:r>
            <a:r>
              <a:rPr lang="en-US" sz="2800" dirty="0" smtClean="0"/>
              <a:t>Journalism has an unusual capacity to serve as watchdog over those whose power and position most affect </a:t>
            </a:r>
            <a:r>
              <a:rPr lang="en-US" sz="2800" dirty="0" smtClean="0"/>
              <a:t>citizen</a:t>
            </a:r>
          </a:p>
          <a:p>
            <a:pPr algn="just" fontAlgn="base"/>
            <a:endParaRPr lang="en-US" sz="28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289</TotalTime>
  <Words>792</Words>
  <Application>Microsoft Office PowerPoint</Application>
  <PresentationFormat>On-screen Show (4:3)</PresentationFormat>
  <Paragraphs>54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Trek</vt:lpstr>
      <vt:lpstr>JOURNALISM</vt:lpstr>
      <vt:lpstr>Definitions</vt:lpstr>
      <vt:lpstr>Definitions</vt:lpstr>
      <vt:lpstr>Definitions</vt:lpstr>
      <vt:lpstr>PRINCIPLES OF JOURNALISM</vt:lpstr>
      <vt:lpstr>PRINCIPLES OF JOURNALISM</vt:lpstr>
      <vt:lpstr>PRINCIPLES OF JOURNALISM</vt:lpstr>
      <vt:lpstr>PRINCIPLES OF JOURNALISM</vt:lpstr>
      <vt:lpstr>PRINCIPLES OF JOURNALISM</vt:lpstr>
      <vt:lpstr>PRINCIPLES OF JOURNALISM</vt:lpstr>
      <vt:lpstr>PRINCIPLES OF JOURNALISM</vt:lpstr>
      <vt:lpstr>PRINCIPLES OF JOURNALISM</vt:lpstr>
      <vt:lpstr>Functions of Journalism</vt:lpstr>
      <vt:lpstr>Quality journalism</vt:lpstr>
      <vt:lpstr>Yellow journalism</vt:lpstr>
      <vt:lpstr>Popular journalism</vt:lpstr>
      <vt:lpstr>Embedded journalism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Sir Syed Ahmad Khan</dc:title>
  <dc:creator>Ahsan</dc:creator>
  <cp:lastModifiedBy>HP</cp:lastModifiedBy>
  <cp:revision>40</cp:revision>
  <dcterms:created xsi:type="dcterms:W3CDTF">2013-04-04T14:29:55Z</dcterms:created>
  <dcterms:modified xsi:type="dcterms:W3CDTF">2020-05-02T15:49:34Z</dcterms:modified>
</cp:coreProperties>
</file>